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62E19-AA45-4F22-8AE0-062E3D55DF4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1C768-588C-413A-8096-4B70A2CEF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00AD43AF-81DC-4B67-8EC9-EF222A829302}" type="slidenum">
              <a:rPr lang="en-US" altLang="en-US" sz="1200" smtClean="0">
                <a:latin typeface="Times New Roman" pitchFamily="18" charset="0"/>
              </a:rPr>
              <a:pPr/>
              <a:t>10</a:t>
            </a:fld>
            <a:endParaRPr lang="en-US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0160DF52-3988-48AE-B088-14EDC2A04DAA}" type="slidenum">
              <a:rPr lang="en-US" altLang="en-US" sz="1200" smtClean="0">
                <a:latin typeface="Times New Roman" pitchFamily="18" charset="0"/>
              </a:rPr>
              <a:pPr/>
              <a:t>11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9F52525E-58BF-4574-A754-E63597745FBA}" type="slidenum">
              <a:rPr lang="en-US" altLang="en-US" sz="1200" smtClean="0">
                <a:latin typeface="Times New Roman" pitchFamily="18" charset="0"/>
              </a:rPr>
              <a:pPr/>
              <a:t>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745F812E-F405-4602-A031-88BBFF4F0DC8}" type="slidenum">
              <a:rPr lang="en-US" altLang="en-US" sz="1200" smtClean="0">
                <a:latin typeface="Times New Roman" pitchFamily="18" charset="0"/>
              </a:rPr>
              <a:pPr/>
              <a:t>3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16EE0F12-53D0-42A6-8B5E-53D4427E728D}" type="slidenum">
              <a:rPr lang="en-US" altLang="en-US" sz="1200" smtClean="0">
                <a:latin typeface="Times New Roman" pitchFamily="18" charset="0"/>
              </a:rPr>
              <a:pPr/>
              <a:t>4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82AEAD0C-EBB4-4BDF-B971-9D7FC0DEE7AA}" type="slidenum">
              <a:rPr lang="en-US" altLang="en-US" sz="1200" smtClean="0">
                <a:latin typeface="Times New Roman" pitchFamily="18" charset="0"/>
              </a:rPr>
              <a:pPr/>
              <a:t>5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D84568BA-BFC2-4C67-A035-538069894892}" type="slidenum">
              <a:rPr lang="en-US" altLang="en-US" sz="1200" smtClean="0">
                <a:latin typeface="Times New Roman" pitchFamily="18" charset="0"/>
              </a:rPr>
              <a:pPr/>
              <a:t>6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7D3B8FEE-287F-47CC-9919-7406F5269EF3}" type="slidenum">
              <a:rPr lang="en-US" altLang="en-US" sz="1200" smtClean="0">
                <a:latin typeface="Times New Roman" pitchFamily="18" charset="0"/>
              </a:rPr>
              <a:pPr/>
              <a:t>7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04B3F6D1-53FD-4949-9451-08C803F53EF9}" type="slidenum">
              <a:rPr lang="en-US" altLang="en-US" sz="1200" smtClean="0">
                <a:latin typeface="Times New Roman" pitchFamily="18" charset="0"/>
              </a:rPr>
              <a:pPr/>
              <a:t>8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228A0E76-142A-4671-935E-201A95C84014}" type="slidenum">
              <a:rPr lang="en-US" altLang="en-US" sz="1200" smtClean="0">
                <a:latin typeface="Times New Roman" pitchFamily="18" charset="0"/>
              </a:rPr>
              <a:pPr/>
              <a:t>9</a:t>
            </a:fld>
            <a:endParaRPr lang="en-US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4A3D-7591-4D14-80BB-B58B9CB812E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4D9A-7F6D-409B-8417-75A574D7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8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4A3D-7591-4D14-80BB-B58B9CB812E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4D9A-7F6D-409B-8417-75A574D7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9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4A3D-7591-4D14-80BB-B58B9CB812E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4D9A-7F6D-409B-8417-75A574D7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8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4978-10E9-4AD8-89CF-46355075F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91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940-2E43-428F-BC49-816CA0B02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4A3D-7591-4D14-80BB-B58B9CB812E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4D9A-7F6D-409B-8417-75A574D7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5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4A3D-7591-4D14-80BB-B58B9CB812E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4D9A-7F6D-409B-8417-75A574D7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6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4A3D-7591-4D14-80BB-B58B9CB812E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4D9A-7F6D-409B-8417-75A574D7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4A3D-7591-4D14-80BB-B58B9CB812E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4D9A-7F6D-409B-8417-75A574D7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2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4A3D-7591-4D14-80BB-B58B9CB812E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4D9A-7F6D-409B-8417-75A574D7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4A3D-7591-4D14-80BB-B58B9CB812E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4D9A-7F6D-409B-8417-75A574D7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4A3D-7591-4D14-80BB-B58B9CB812E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4D9A-7F6D-409B-8417-75A574D7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6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4A3D-7591-4D14-80BB-B58B9CB812E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4D9A-7F6D-409B-8417-75A574D7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4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24A3D-7591-4D14-80BB-B58B9CB812E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4D9A-7F6D-409B-8417-75A574D7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9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873131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The Spanish Civil War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Historical Background</a:t>
            </a:r>
          </a:p>
        </p:txBody>
      </p:sp>
    </p:spTree>
    <p:extLst>
      <p:ext uri="{BB962C8B-B14F-4D97-AF65-F5344CB8AC3E}">
        <p14:creationId xmlns:p14="http://schemas.microsoft.com/office/powerpoint/2010/main" val="17850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Pro-Franco Voices</a:t>
            </a:r>
          </a:p>
        </p:txBody>
      </p:sp>
      <p:sp>
        <p:nvSpPr>
          <p:cNvPr id="29699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9700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800" smtClean="0"/>
              <a:t>Father Charles Coughlin, the “Radio Priest” (anti-Semitic, anti-immigrant, anti-Communist)</a:t>
            </a:r>
            <a:r>
              <a:rPr lang="en-US" altLang="en-US" smtClean="0"/>
              <a:t> </a:t>
            </a:r>
            <a:r>
              <a:rPr lang="en-US" altLang="en-US" sz="2000" smtClean="0"/>
              <a:t>[clip from </a:t>
            </a:r>
            <a:r>
              <a:rPr lang="en-US" altLang="en-US" sz="2000" i="1" smtClean="0"/>
              <a:t>The Good Fight, 50:50]</a:t>
            </a:r>
            <a:endParaRPr lang="en-US" altLang="en-US" smtClean="0"/>
          </a:p>
        </p:txBody>
      </p:sp>
      <p:pic>
        <p:nvPicPr>
          <p:cNvPr id="29701" name="Picture 2" descr="http://www.orange-papers.org/orange-Fr_Coughlin-speaking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3046413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5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ditori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39200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5943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Editorial by Alfred Coester, </a:t>
            </a:r>
            <a:r>
              <a:rPr lang="en-US" altLang="en-US" sz="2400" i="1">
                <a:latin typeface="Times New Roman" pitchFamily="18" charset="0"/>
              </a:rPr>
              <a:t>Hispania</a:t>
            </a:r>
            <a:r>
              <a:rPr lang="en-US" altLang="en-US" sz="2400">
                <a:latin typeface="Times New Roman" pitchFamily="18" charset="0"/>
              </a:rPr>
              <a:t>, December 1936</a:t>
            </a:r>
          </a:p>
        </p:txBody>
      </p:sp>
    </p:spTree>
    <p:extLst>
      <p:ext uri="{BB962C8B-B14F-4D97-AF65-F5344CB8AC3E}">
        <p14:creationId xmlns:p14="http://schemas.microsoft.com/office/powerpoint/2010/main" val="14080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The Second Republic (1931-36)</a:t>
            </a:r>
            <a:endParaRPr lang="en-US" altLang="en-US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000" b="1" smtClean="0"/>
              <a:t>1934-35</a:t>
            </a:r>
            <a:r>
              <a:rPr lang="en-US" altLang="en-US" sz="2000" smtClean="0"/>
              <a:t>: center-right government: undoes reforms</a:t>
            </a:r>
          </a:p>
          <a:p>
            <a:r>
              <a:rPr lang="en-US" altLang="en-US" sz="2000" b="1" smtClean="0"/>
              <a:t>Oct ‘34</a:t>
            </a:r>
            <a:r>
              <a:rPr lang="en-US" altLang="en-US" sz="2000" smtClean="0"/>
              <a:t>: general strike; revolution in Asturias; repression; polarization</a:t>
            </a:r>
          </a:p>
          <a:p>
            <a:r>
              <a:rPr lang="en-US" altLang="en-US" sz="2000" smtClean="0"/>
              <a:t>Left unites in Popular Front, wins </a:t>
            </a:r>
            <a:r>
              <a:rPr lang="en-US" altLang="en-US" sz="2000" b="1" smtClean="0"/>
              <a:t>Feb 36</a:t>
            </a:r>
            <a:r>
              <a:rPr lang="en-US" altLang="en-US" sz="2000" smtClean="0"/>
              <a:t> elections</a:t>
            </a:r>
          </a:p>
          <a:p>
            <a:r>
              <a:rPr lang="en-US" altLang="en-US" sz="2000" smtClean="0"/>
              <a:t>Army conspires: </a:t>
            </a:r>
            <a:r>
              <a:rPr lang="en-US" altLang="en-US" sz="2000" b="1" smtClean="0"/>
              <a:t>July coup</a:t>
            </a:r>
            <a:r>
              <a:rPr lang="en-US" altLang="en-US" sz="2400" smtClean="0"/>
              <a:t>   </a:t>
            </a:r>
          </a:p>
        </p:txBody>
      </p:sp>
      <p:sp>
        <p:nvSpPr>
          <p:cNvPr id="21508" name="Rectangle 102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r>
              <a:rPr lang="en-US" altLang="en-US" sz="2000" b="1" smtClean="0"/>
              <a:t>1931</a:t>
            </a:r>
            <a:r>
              <a:rPr lang="en-US" altLang="en-US" sz="2000" smtClean="0"/>
              <a:t>: Proclamation of Republic</a:t>
            </a:r>
          </a:p>
          <a:p>
            <a:r>
              <a:rPr lang="en-US" altLang="en-US" sz="2000" b="1" smtClean="0"/>
              <a:t>1931-33</a:t>
            </a:r>
            <a:r>
              <a:rPr lang="en-US" altLang="en-US" sz="2000" smtClean="0"/>
              <a:t>: Liberal Republican gov’t: progressive reforms: social (divorce), labor (unemployment, work week), agrarian (fails), educational (secularization, alphabetization), political (regional autonomony)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9765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ph/>
          </p:nvPr>
        </p:nvGraphicFramePr>
        <p:xfrm>
          <a:off x="1676400" y="304800"/>
          <a:ext cx="714057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4" imgW="5923810" imgH="4552381" progId="Paint.Picture">
                  <p:embed/>
                </p:oleObj>
              </mc:Choice>
              <mc:Fallback>
                <p:oleObj name="Bitmap Image" r:id="rId4" imgW="5923810" imgH="45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"/>
                        <a:ext cx="7140575" cy="548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876800" y="61722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Times New Roman" pitchFamily="18" charset="0"/>
              </a:rPr>
              <a:t>New York Times, </a:t>
            </a:r>
            <a:r>
              <a:rPr lang="en-US" altLang="en-US" sz="2000">
                <a:latin typeface="Times New Roman" pitchFamily="18" charset="0"/>
              </a:rPr>
              <a:t>July 19 and 20, 1936</a:t>
            </a:r>
            <a:endParaRPr lang="en-US" altLang="en-US" sz="2400" i="1">
              <a:latin typeface="Times New Roman" pitchFamily="18" charset="0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33400" y="2514600"/>
          <a:ext cx="5583238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6" imgW="5582429" imgH="3467584" progId="Paint.Picture">
                  <p:embed/>
                </p:oleObj>
              </mc:Choice>
              <mc:Fallback>
                <p:oleObj name="Bitmap Image" r:id="rId6" imgW="5582429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5583238" cy="3467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4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The European Context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[3-minute </a:t>
            </a:r>
            <a:r>
              <a:rPr lang="en-US" dirty="0"/>
              <a:t>v</a:t>
            </a:r>
            <a:r>
              <a:rPr lang="en-US" dirty="0" smtClean="0"/>
              <a:t>ideo clip from</a:t>
            </a:r>
            <a:r>
              <a:rPr lang="en-US" i="1" dirty="0" smtClean="0"/>
              <a:t> The Spanish Civil War, </a:t>
            </a:r>
            <a:r>
              <a:rPr lang="en-US" smtClean="0"/>
              <a:t>Granada Television: </a:t>
            </a:r>
            <a:r>
              <a:rPr lang="en-US" dirty="0" smtClean="0">
                <a:hlinkClick r:id="rId3"/>
              </a:rPr>
              <a:t>https://vimeo.com/78731313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609600" y="563880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Ad for </a:t>
            </a:r>
            <a:r>
              <a:rPr lang="en-US" altLang="en-US" sz="1800" i="1"/>
              <a:t>Authors Take Sides, </a:t>
            </a:r>
            <a:r>
              <a:rPr lang="en-US" altLang="en-US" sz="1800"/>
              <a:t>a </a:t>
            </a:r>
            <a:r>
              <a:rPr lang="en-US" altLang="en-US" sz="1800" i="1"/>
              <a:t>Left Review </a:t>
            </a:r>
            <a:r>
              <a:rPr lang="en-US" altLang="en-US" sz="1800"/>
              <a:t>pamphlet listing writers’ opinions on the Spanish Civil War</a:t>
            </a: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4579" name="Picture 5" descr="Authors_Take_Sides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5105400" cy="3767138"/>
          </a:xfrm>
        </p:spPr>
      </p:pic>
      <p:sp>
        <p:nvSpPr>
          <p:cNvPr id="2458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3200" smtClean="0"/>
              <a:t>SCW as moral-political testcase: Impossible </a:t>
            </a:r>
            <a:r>
              <a:rPr lang="en-US" altLang="en-US" sz="3200" i="1" smtClean="0"/>
              <a:t>not </a:t>
            </a:r>
            <a:r>
              <a:rPr lang="en-US" altLang="en-US" sz="3200" smtClean="0"/>
              <a:t>to take sides.</a:t>
            </a:r>
            <a:endParaRPr lang="en-US" altLang="en-US" smtClean="0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5791200" y="1828800"/>
            <a:ext cx="3124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1800" i="1"/>
              <a:t>“The equivocal attitude, the Ivory Tower, the paradoxical, the ironic detachment, will no longer do. … </a:t>
            </a:r>
            <a:r>
              <a:rPr lang="en-US" altLang="en-US" sz="1800" i="1"/>
              <a:t>The question we are asking you: Are you for, or against, the legal Government and the People of Republican Spain? Are you for, or against, Franco and Fascism?”</a:t>
            </a:r>
            <a:r>
              <a:rPr lang="en-US" altLang="en-US" sz="2400" i="1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16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3886200" cy="5486400"/>
          </a:xfr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25066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3276600"/>
            <a:ext cx="22923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SCW: International Dimension</a:t>
            </a:r>
            <a:endParaRPr lang="en-US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5105400" cy="4953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000" smtClean="0"/>
              <a:t>“Spanish” versions/manifestations of tensions that were playing out in Europe as a whole: economic depression; fascism-democracy-communism; different reactions towards, and conceptions of, modernity</a:t>
            </a:r>
          </a:p>
          <a:p>
            <a:pPr>
              <a:lnSpc>
                <a:spcPct val="120000"/>
              </a:lnSpc>
            </a:pPr>
            <a:r>
              <a:rPr lang="en-US" altLang="en-US" sz="2000" smtClean="0"/>
              <a:t>“Non-Intervention Pact”: in practice dooms the Republic</a:t>
            </a:r>
          </a:p>
          <a:p>
            <a:pPr>
              <a:lnSpc>
                <a:spcPct val="120000"/>
              </a:lnSpc>
            </a:pPr>
            <a:r>
              <a:rPr lang="en-US" altLang="en-US" sz="2000" smtClean="0"/>
              <a:t>Intervention: Germany, Italy, USSR</a:t>
            </a:r>
          </a:p>
          <a:p>
            <a:pPr>
              <a:lnSpc>
                <a:spcPct val="120000"/>
              </a:lnSpc>
            </a:pPr>
            <a:r>
              <a:rPr lang="en-US" altLang="en-US" sz="2000" smtClean="0"/>
              <a:t>International Brigades: 35,000-40,000 total, 3,000 from the US: workers, students, intellectuals, men, women, white, Latino, African-American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067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1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SCW: International Dimension</a:t>
            </a:r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828800"/>
            <a:ext cx="3962400" cy="4343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000" smtClean="0"/>
              <a:t>Spain becomes screen on which different groups and nations </a:t>
            </a:r>
            <a:r>
              <a:rPr lang="en-US" altLang="en-US" sz="2000" i="1" smtClean="0"/>
              <a:t>project</a:t>
            </a:r>
            <a:r>
              <a:rPr lang="en-US" altLang="en-US" sz="2000" smtClean="0"/>
              <a:t> their hopes and fears</a:t>
            </a:r>
          </a:p>
          <a:p>
            <a:pPr>
              <a:lnSpc>
                <a:spcPct val="110000"/>
              </a:lnSpc>
            </a:pPr>
            <a:r>
              <a:rPr lang="en-US" altLang="en-US" sz="2000" smtClean="0"/>
              <a:t>Distortion/demonization/ idealization -- and, above all, </a:t>
            </a:r>
            <a:r>
              <a:rPr lang="en-US" altLang="en-US" sz="2000" i="1" smtClean="0"/>
              <a:t>simplification. </a:t>
            </a:r>
          </a:p>
          <a:p>
            <a:pPr>
              <a:lnSpc>
                <a:spcPct val="110000"/>
              </a:lnSpc>
            </a:pPr>
            <a:r>
              <a:rPr lang="en-US" altLang="en-US" sz="2000" smtClean="0"/>
              <a:t>Propaganda: allegory: Good </a:t>
            </a:r>
            <a:r>
              <a:rPr lang="en-US" altLang="en-US" sz="2000" i="1" smtClean="0"/>
              <a:t>vs.</a:t>
            </a:r>
            <a:r>
              <a:rPr lang="en-US" altLang="en-US" sz="2000" smtClean="0"/>
              <a:t> evil (“Christian civilization” </a:t>
            </a:r>
            <a:r>
              <a:rPr lang="en-US" altLang="en-US" sz="2000" i="1" smtClean="0"/>
              <a:t>vs.</a:t>
            </a:r>
            <a:r>
              <a:rPr lang="en-US" altLang="en-US" sz="2000" smtClean="0"/>
              <a:t> “Communist hordes”; “democracy” </a:t>
            </a:r>
            <a:r>
              <a:rPr lang="en-US" altLang="en-US" sz="2000" i="1" smtClean="0"/>
              <a:t>vs.</a:t>
            </a:r>
            <a:r>
              <a:rPr lang="en-US" altLang="en-US" sz="2000" smtClean="0"/>
              <a:t> “fascism”)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68488"/>
            <a:ext cx="30480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0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SCW in the US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smtClean="0"/>
              <a:t>Proves extremely divisive</a:t>
            </a:r>
          </a:p>
          <a:p>
            <a:pPr>
              <a:lnSpc>
                <a:spcPct val="90000"/>
              </a:lnSpc>
            </a:pPr>
            <a:r>
              <a:rPr lang="en-US" altLang="en-US" sz="2600" smtClean="0"/>
              <a:t>Images and reports of political &amp; religious violence, and civilian victims preoccupy / mobilizes large segments of the population</a:t>
            </a:r>
          </a:p>
          <a:p>
            <a:pPr>
              <a:lnSpc>
                <a:spcPct val="90000"/>
              </a:lnSpc>
            </a:pPr>
            <a:r>
              <a:rPr lang="en-US" altLang="en-US" sz="2600" smtClean="0"/>
              <a:t>Roosevelt hesitant; Congress adopts neutrality laws (no arms trade, no travel)</a:t>
            </a:r>
          </a:p>
          <a:p>
            <a:pPr>
              <a:lnSpc>
                <a:spcPct val="90000"/>
              </a:lnSpc>
            </a:pPr>
            <a:r>
              <a:rPr lang="en-US" altLang="en-US" sz="2600" smtClean="0"/>
              <a:t>Labor, liberal left, liberal protestants, student movement favor the Republic and call for an end to the embargo</a:t>
            </a:r>
          </a:p>
          <a:p>
            <a:pPr>
              <a:lnSpc>
                <a:spcPct val="90000"/>
              </a:lnSpc>
            </a:pPr>
            <a:r>
              <a:rPr lang="en-US" altLang="en-US" sz="2600" smtClean="0"/>
              <a:t>Business, catholic church favor Nationalists</a:t>
            </a:r>
          </a:p>
          <a:p>
            <a:pPr>
              <a:lnSpc>
                <a:spcPct val="90000"/>
              </a:lnSpc>
            </a:pPr>
            <a:endParaRPr lang="en-US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40198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451</Words>
  <Application>Microsoft Office PowerPoint</Application>
  <PresentationFormat>On-screen Show (4:3)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Bitmap Image</vt:lpstr>
      <vt:lpstr>The Spanish Civil War</vt:lpstr>
      <vt:lpstr>The Second Republic (1931-36)</vt:lpstr>
      <vt:lpstr>PowerPoint Presentation</vt:lpstr>
      <vt:lpstr>The European Context</vt:lpstr>
      <vt:lpstr>SCW as moral-political testcase: Impossible not to take sides.</vt:lpstr>
      <vt:lpstr>PowerPoint Presentation</vt:lpstr>
      <vt:lpstr>SCW: International Dimension</vt:lpstr>
      <vt:lpstr>SCW: International Dimension</vt:lpstr>
      <vt:lpstr>SCW in the US</vt:lpstr>
      <vt:lpstr>Pro-Franco Voices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Spanish Civil War</dc:title>
  <dc:creator>Sebas</dc:creator>
  <cp:lastModifiedBy>Sebas</cp:lastModifiedBy>
  <cp:revision>1</cp:revision>
  <dcterms:created xsi:type="dcterms:W3CDTF">2013-11-06T14:49:08Z</dcterms:created>
  <dcterms:modified xsi:type="dcterms:W3CDTF">2013-11-06T14:56:59Z</dcterms:modified>
</cp:coreProperties>
</file>