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28ABE-C690-48AF-AEFF-DB76C021DB52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18E87-A2E3-4478-9A91-F6C2126B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6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35D00F2B-D9BD-4B22-99D3-03366F9A3169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CA801A4B-739A-4009-831C-C8431AA4AF0F}" type="slidenum">
              <a:rPr lang="en-US" altLang="en-US" sz="1200" smtClean="0">
                <a:latin typeface="Times New Roman" pitchFamily="18" charset="0"/>
              </a:rPr>
              <a:pPr/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CC0F7A76-5A9D-49B8-8021-1AAAF360929D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EF8689C7-BFF3-41B3-935B-1E07A3AE796B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2A52D952-8940-4691-B1CF-1D57CE2C825A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B6675783-91A6-4F4B-9850-C7BED126971F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fld id="{6A5E7ACA-7353-4CB8-BE4F-DDAB520E1759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8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6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0182-9911-44AE-B7C2-3EFE1D7D2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4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6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6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0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7FCA-F2BA-4EB7-9017-00472AD83C75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82DF-4BAE-42E8-BB6B-068BA811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SCW: Domestic dimensions</a:t>
            </a:r>
            <a:endParaRPr lang="en-US" alt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267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smtClean="0"/>
              <a:t>Deeply rooted in long-term Spanish tensions and problems: agrarian problem; uneven development (industry, education); national identity crisis (1898, loss of empire); frustrated and top-heavy military; increasing frustration with lack of democracy and social justice (liberal middle classes, urban working class, landless laborers)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The two opposing camps were in reality make-shift coalitions made up of subgroups with very different, and often conflicting, ideas</a:t>
            </a:r>
            <a:r>
              <a:rPr lang="en-US" altLang="en-US" sz="2800" smtClean="0"/>
              <a:t> </a:t>
            </a:r>
            <a:r>
              <a:rPr lang="en-US" altLang="en-US" sz="2400" smtClean="0"/>
              <a:t>and ideals.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60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Republicans (Loyalists, </a:t>
            </a:r>
            <a:r>
              <a:rPr lang="en-US" altLang="en-US" sz="3600" i="1" smtClean="0"/>
              <a:t>rojos</a:t>
            </a:r>
            <a:r>
              <a:rPr lang="en-US" altLang="en-US" sz="3600" smtClean="0"/>
              <a:t>)</a:t>
            </a:r>
            <a:endParaRPr lang="en-US" alt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87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smtClean="0"/>
              <a:t>Liberal, middle-class, moderate Republican parties (anti-revolutionary, centralist)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Socialist party and its unions (internally divided: from revolutionary to reformist social democrat; centralist), 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Anarchist unions (anti-authority, revolutionary, internationalist/localist)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Catalan and Basque nationalists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Communist Party (Stalinist; </a:t>
            </a:r>
            <a:r>
              <a:rPr lang="en-US" altLang="en-US" sz="2400" i="1" smtClean="0"/>
              <a:t>anti-</a:t>
            </a:r>
            <a:r>
              <a:rPr lang="en-US" altLang="en-US" sz="2400" smtClean="0"/>
              <a:t>revolutionary; internationalists)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Non-Stalinists Marxists (POUM; revolutionary)</a:t>
            </a:r>
          </a:p>
        </p:txBody>
      </p:sp>
    </p:spTree>
    <p:extLst>
      <p:ext uri="{BB962C8B-B14F-4D97-AF65-F5344CB8AC3E}">
        <p14:creationId xmlns:p14="http://schemas.microsoft.com/office/powerpoint/2010/main" val="28424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Nationalists (Rebels, Francoists, </a:t>
            </a:r>
            <a:r>
              <a:rPr lang="en-US" altLang="en-US" sz="3600" i="1" smtClean="0"/>
              <a:t>fascistas)</a:t>
            </a:r>
            <a:endParaRPr lang="en-US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sz="2400" smtClean="0"/>
              <a:t>The political Right: conservatives, traditionalists, monarchists, conservative catholics from all classes</a:t>
            </a:r>
          </a:p>
          <a:p>
            <a:r>
              <a:rPr lang="en-US" altLang="en-US" sz="2400" smtClean="0"/>
              <a:t>Carlists (reactionary, monarchist Catholics)</a:t>
            </a:r>
          </a:p>
          <a:p>
            <a:r>
              <a:rPr lang="en-US" altLang="en-US" sz="2400" smtClean="0"/>
              <a:t>Landholding and industrial elites</a:t>
            </a:r>
          </a:p>
          <a:p>
            <a:r>
              <a:rPr lang="en-US" altLang="en-US" sz="2400" smtClean="0"/>
              <a:t>Army (obsessively centralist; imperialist ambitions)</a:t>
            </a:r>
          </a:p>
          <a:p>
            <a:r>
              <a:rPr lang="en-US" altLang="en-US" sz="2400" smtClean="0"/>
              <a:t>Church (eager to hold on to its power; apalled by church burnings and priest killings)</a:t>
            </a:r>
          </a:p>
          <a:p>
            <a:r>
              <a:rPr lang="en-US" altLang="en-US" sz="2400" smtClean="0"/>
              <a:t>Falangist (fascist) party (revolutionary, centralist, imperialist, anti-democratic)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060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SCW: nationalist dimensions</a:t>
            </a:r>
            <a:endParaRPr lang="en-US" alt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smtClean="0"/>
              <a:t>Catalan and Basque nationalist side with Republic (though they are politically diverse movements and not necessarily on the same page as the other factions in the Republican camp) </a:t>
            </a:r>
          </a:p>
          <a:p>
            <a:pPr>
              <a:lnSpc>
                <a:spcPct val="120000"/>
              </a:lnSpc>
            </a:pPr>
            <a:r>
              <a:rPr lang="en-US" altLang="en-US" sz="2400" smtClean="0"/>
              <a:t>Both Republicans and Nationalists claim to represent the “true Spain,” portraying the enemy as “foreign” (either Asiatic/Communist/Jewish etc., or German/Italian/Fascist/imperialist etc.)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74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Victory / Defeat</a:t>
            </a:r>
            <a:endParaRPr lang="en-US" altLang="en-US" smtClean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28800"/>
            <a:ext cx="42672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US" altLang="en-US" sz="2000" smtClean="0"/>
              <a:t>April 1, 1939: Franco declares victory</a:t>
            </a:r>
          </a:p>
          <a:p>
            <a:pPr>
              <a:lnSpc>
                <a:spcPct val="130000"/>
              </a:lnSpc>
            </a:pPr>
            <a:r>
              <a:rPr lang="en-US" altLang="en-US" sz="2000" smtClean="0"/>
              <a:t>Wants, and gets, unconditional surrender</a:t>
            </a:r>
          </a:p>
          <a:p>
            <a:pPr>
              <a:lnSpc>
                <a:spcPct val="130000"/>
              </a:lnSpc>
            </a:pPr>
            <a:r>
              <a:rPr lang="en-US" altLang="en-US" sz="2000" smtClean="0"/>
              <a:t>500,000 in exile (French concentration camps; later Mexico, USSR, Argentina, US); Republican government in exile, in function until 1977</a:t>
            </a:r>
          </a:p>
          <a:p>
            <a:pPr>
              <a:lnSpc>
                <a:spcPct val="130000"/>
              </a:lnSpc>
            </a:pPr>
            <a:r>
              <a:rPr lang="en-US" altLang="en-US" sz="2000" smtClean="0"/>
              <a:t>First large refugee crisis to be widely covered by visual media</a:t>
            </a:r>
          </a:p>
        </p:txBody>
      </p:sp>
      <p:pic>
        <p:nvPicPr>
          <p:cNvPr id="47108" name="Picture 7" descr="apOhiolink45_SPANISH__01I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65588"/>
            <a:ext cx="3276600" cy="256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9" name="Picture 6" descr="apOhiolink45_SPANISH__00FW2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752600"/>
            <a:ext cx="3505200" cy="256063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43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Sebas\Documents\My Dropbox\ALBA NE Ohio Institute\Workshop materials\Binder Contents\images\09 seymour_david_1980_7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4" r="-995" b="13695"/>
          <a:stretch>
            <a:fillRect/>
          </a:stretch>
        </p:blipFill>
        <p:spPr bwMode="auto">
          <a:xfrm>
            <a:off x="152400" y="3455988"/>
            <a:ext cx="4572000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 descr="C:\Users\Sebas\Documents\My Dropbox\ALBA NE Ohio Institute\Workshop materials\Binder Contents\images\10 seymour_david_E_L_1985_16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5" t="11726" r="327" b="14008"/>
          <a:stretch>
            <a:fillRect/>
          </a:stretch>
        </p:blipFill>
        <p:spPr bwMode="auto">
          <a:xfrm>
            <a:off x="0" y="0"/>
            <a:ext cx="43799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 descr="C:\Users\Sebas\Documents\My Dropbox\ALBA NE Ohio Institute\Workshop materials\Binder Contents\images\12 capa_robert_1473_199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1" t="-1923" r="11539"/>
          <a:stretch>
            <a:fillRect/>
          </a:stretch>
        </p:blipFill>
        <p:spPr bwMode="auto">
          <a:xfrm>
            <a:off x="5867400" y="0"/>
            <a:ext cx="2971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C:\Users\Sebas\Documents\My Dropbox\ALBA NE Ohio Institute\Workshop materials\Binder Contents\images\13 capa_robert_1475_199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0" b="11320"/>
          <a:stretch>
            <a:fillRect/>
          </a:stretch>
        </p:blipFill>
        <p:spPr bwMode="auto">
          <a:xfrm>
            <a:off x="4800600" y="3733800"/>
            <a:ext cx="4038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5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6" descr="C:\Users\Sebas\Documents\My Dropbox\ALBA NE Ohio Institute\Workshop materials\Binder Contents\images\14 regards_09Feb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1" r="468" b="17123"/>
          <a:stretch>
            <a:fillRect/>
          </a:stretch>
        </p:blipFill>
        <p:spPr bwMode="auto">
          <a:xfrm>
            <a:off x="-152400" y="76200"/>
            <a:ext cx="933608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extBox 2"/>
          <p:cNvSpPr txBox="1">
            <a:spLocks noChangeArrowheads="1"/>
          </p:cNvSpPr>
          <p:nvPr/>
        </p:nvSpPr>
        <p:spPr bwMode="auto">
          <a:xfrm>
            <a:off x="3276600" y="6477000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800" i="1"/>
              <a:t>Regards, </a:t>
            </a:r>
            <a:r>
              <a:rPr lang="en-US" altLang="en-US" sz="1800"/>
              <a:t>9 Feb 1939</a:t>
            </a:r>
            <a:endParaRPr lang="en-US" altLang="en-US" sz="1800" i="1"/>
          </a:p>
        </p:txBody>
      </p:sp>
    </p:spTree>
    <p:extLst>
      <p:ext uri="{BB962C8B-B14F-4D97-AF65-F5344CB8AC3E}">
        <p14:creationId xmlns:p14="http://schemas.microsoft.com/office/powerpoint/2010/main" val="4684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(4:3)</PresentationFormat>
  <Paragraphs>33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SCW: Domestic dimensions</vt:lpstr>
      <vt:lpstr>Republicans (Loyalists, rojos)</vt:lpstr>
      <vt:lpstr>Nationalists (Rebels, Francoists, fascistas)</vt:lpstr>
      <vt:lpstr>SCW: nationalist dimensions</vt:lpstr>
      <vt:lpstr>Victory / Defeat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SCW: Domestic dimensions</dc:title>
  <dc:creator>Sebas</dc:creator>
  <cp:lastModifiedBy>Sebas</cp:lastModifiedBy>
  <cp:revision>1</cp:revision>
  <dcterms:created xsi:type="dcterms:W3CDTF">2013-11-06T14:58:19Z</dcterms:created>
  <dcterms:modified xsi:type="dcterms:W3CDTF">2013-11-06T14:58:36Z</dcterms:modified>
</cp:coreProperties>
</file>